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74" r:id="rId4"/>
    <p:sldId id="262" r:id="rId5"/>
    <p:sldId id="263" r:id="rId6"/>
    <p:sldId id="259" r:id="rId7"/>
    <p:sldId id="266" r:id="rId8"/>
    <p:sldId id="267" r:id="rId9"/>
    <p:sldId id="270" r:id="rId10"/>
    <p:sldId id="271" r:id="rId11"/>
    <p:sldId id="272" r:id="rId12"/>
    <p:sldId id="276"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5" d="100"/>
          <a:sy n="75"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6FC602E-2BCC-4019-AEC8-8CC814ED01E7}" type="datetimeFigureOut">
              <a:rPr lang="en-GB" smtClean="0"/>
              <a:t>13/03/2021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3984589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FC602E-2BCC-4019-AEC8-8CC814ED01E7}" type="datetimeFigureOut">
              <a:rPr lang="en-GB" smtClean="0"/>
              <a:t>13/03/2021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4146170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6FC602E-2BCC-4019-AEC8-8CC814ED01E7}" type="datetimeFigureOut">
              <a:rPr lang="en-GB" smtClean="0"/>
              <a:t>13/03/2021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3094494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6FC602E-2BCC-4019-AEC8-8CC814ED01E7}" type="datetimeFigureOut">
              <a:rPr lang="en-GB" smtClean="0"/>
              <a:t>13/03/2021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3015210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6FC602E-2BCC-4019-AEC8-8CC814ED01E7}" type="datetimeFigureOut">
              <a:rPr lang="en-GB" smtClean="0"/>
              <a:t>13/03/2021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4138375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6FC602E-2BCC-4019-AEC8-8CC814ED01E7}" type="datetimeFigureOut">
              <a:rPr lang="en-GB" smtClean="0"/>
              <a:t>13/03/2021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9164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C602E-2BCC-4019-AEC8-8CC814ED01E7}" type="datetimeFigureOut">
              <a:rPr lang="en-GB" smtClean="0"/>
              <a:t>13/03/2021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409486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FC602E-2BCC-4019-AEC8-8CC814ED01E7}" type="datetimeFigureOut">
              <a:rPr lang="en-GB" smtClean="0"/>
              <a:t>13/03/2021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4023050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FC602E-2BCC-4019-AEC8-8CC814ED01E7}" type="datetimeFigureOut">
              <a:rPr lang="en-GB" smtClean="0"/>
              <a:t>13/03/2021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1816112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FC602E-2BCC-4019-AEC8-8CC814ED01E7}" type="datetimeFigureOut">
              <a:rPr lang="en-GB" smtClean="0"/>
              <a:t>13/03/2021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3079385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FC602E-2BCC-4019-AEC8-8CC814ED01E7}" type="datetimeFigureOut">
              <a:rPr lang="en-GB" smtClean="0"/>
              <a:t>13/03/2021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B2E040-5987-46A8-9579-3B3240116EE6}" type="slidenum">
              <a:rPr lang="en-GB" smtClean="0"/>
              <a:t>‹#›</a:t>
            </a:fld>
            <a:endParaRPr lang="en-GB"/>
          </a:p>
        </p:txBody>
      </p:sp>
    </p:spTree>
    <p:extLst>
      <p:ext uri="{BB962C8B-B14F-4D97-AF65-F5344CB8AC3E}">
        <p14:creationId xmlns:p14="http://schemas.microsoft.com/office/powerpoint/2010/main" val="1968295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C602E-2BCC-4019-AEC8-8CC814ED01E7}" type="datetimeFigureOut">
              <a:rPr lang="en-GB" smtClean="0"/>
              <a:t>13/03/2021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B2E040-5987-46A8-9579-3B3240116EE6}" type="slidenum">
              <a:rPr lang="en-GB" smtClean="0"/>
              <a:t>‹#›</a:t>
            </a:fld>
            <a:endParaRPr lang="en-GB"/>
          </a:p>
        </p:txBody>
      </p:sp>
    </p:spTree>
    <p:extLst>
      <p:ext uri="{BB962C8B-B14F-4D97-AF65-F5344CB8AC3E}">
        <p14:creationId xmlns:p14="http://schemas.microsoft.com/office/powerpoint/2010/main" val="4021395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hyperlink" Target="http://www.kalleagriclinics.com/" TargetMode="External"/><Relationship Id="rId7" Type="http://schemas.openxmlformats.org/officeDocument/2006/relationships/image" Target="../media/image1.gif"/><Relationship Id="rId2" Type="http://schemas.openxmlformats.org/officeDocument/2006/relationships/hyperlink" Target="http://www.vikasbiosciences.com/" TargetMode="External"/><Relationship Id="rId1" Type="http://schemas.openxmlformats.org/officeDocument/2006/relationships/slideLayout" Target="../slideLayouts/slideLayout1.xml"/><Relationship Id="rId6" Type="http://schemas.openxmlformats.org/officeDocument/2006/relationships/hyperlink" Target="mailto:srini@vikasbiosciences.com" TargetMode="External"/><Relationship Id="rId5" Type="http://schemas.openxmlformats.org/officeDocument/2006/relationships/hyperlink" Target="mailto:kalle@kalleagriclinics.com" TargetMode="External"/><Relationship Id="rId10" Type="http://schemas.openxmlformats.org/officeDocument/2006/relationships/image" Target="../media/image4.jpeg"/><Relationship Id="rId4" Type="http://schemas.openxmlformats.org/officeDocument/2006/relationships/hyperlink" Target="mailto:srkalle@gmail.com" TargetMode="External"/><Relationship Id="rId9"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hyperlink" Target="http://www.vikasbiosciences.com/" TargetMode="External"/><Relationship Id="rId2" Type="http://schemas.openxmlformats.org/officeDocument/2006/relationships/hyperlink" Target="http://www.kalleagriclinics.com/"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1.bin"/><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gif"/><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jpe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769937"/>
          </a:xfrm>
        </p:spPr>
        <p:txBody>
          <a:bodyPr>
            <a:normAutofit fontScale="90000"/>
          </a:bodyPr>
          <a:lstStyle/>
          <a:p>
            <a:r>
              <a:rPr lang="en-GB" b="1" u="sng" dirty="0" smtClean="0">
                <a:solidFill>
                  <a:srgbClr val="00B050"/>
                </a:solidFill>
              </a:rPr>
              <a:t>Yearly 20 </a:t>
            </a:r>
            <a:r>
              <a:rPr lang="en-GB" sz="2800" b="1" u="sng" dirty="0" smtClean="0">
                <a:solidFill>
                  <a:srgbClr val="00B050"/>
                </a:solidFill>
              </a:rPr>
              <a:t>Lakhs</a:t>
            </a:r>
            <a:r>
              <a:rPr lang="en-GB" b="1" u="sng" dirty="0" smtClean="0">
                <a:solidFill>
                  <a:srgbClr val="00B050"/>
                </a:solidFill>
              </a:rPr>
              <a:t> </a:t>
            </a:r>
            <a:r>
              <a:rPr lang="en-GB" b="1" u="sng" dirty="0">
                <a:solidFill>
                  <a:srgbClr val="00B050"/>
                </a:solidFill>
              </a:rPr>
              <a:t>Income </a:t>
            </a:r>
            <a:r>
              <a:rPr lang="en-GB" sz="2400" b="1" u="sng" dirty="0">
                <a:solidFill>
                  <a:srgbClr val="00B050"/>
                </a:solidFill>
              </a:rPr>
              <a:t>from</a:t>
            </a:r>
            <a:r>
              <a:rPr lang="en-GB" b="1" u="sng" dirty="0">
                <a:solidFill>
                  <a:srgbClr val="00B050"/>
                </a:solidFill>
              </a:rPr>
              <a:t> 1Ac </a:t>
            </a:r>
            <a:r>
              <a:rPr lang="en-GB" sz="2800" b="1" u="sng" dirty="0">
                <a:solidFill>
                  <a:srgbClr val="00B050"/>
                </a:solidFill>
              </a:rPr>
              <a:t>by</a:t>
            </a:r>
            <a:r>
              <a:rPr lang="en-GB" b="1" u="sng" dirty="0">
                <a:solidFill>
                  <a:srgbClr val="00B050"/>
                </a:solidFill>
              </a:rPr>
              <a:t> </a:t>
            </a:r>
            <a:r>
              <a:rPr lang="en-GB" b="1" u="sng" dirty="0" smtClean="0">
                <a:solidFill>
                  <a:srgbClr val="00B050"/>
                </a:solidFill>
              </a:rPr>
              <a:t>Date Palm </a:t>
            </a:r>
            <a:r>
              <a:rPr lang="en-GB" sz="4800" b="1" u="sng" dirty="0">
                <a:solidFill>
                  <a:srgbClr val="00B050"/>
                </a:solidFill>
              </a:rPr>
              <a:t>Cultivation</a:t>
            </a:r>
            <a:r>
              <a:rPr lang="en-GB" b="1" u="sng" dirty="0">
                <a:solidFill>
                  <a:srgbClr val="00B050"/>
                </a:solidFill>
              </a:rPr>
              <a:t> </a:t>
            </a:r>
            <a:endParaRPr lang="en-GB" dirty="0"/>
          </a:p>
        </p:txBody>
      </p:sp>
      <p:sp>
        <p:nvSpPr>
          <p:cNvPr id="3" name="Subtitle 2"/>
          <p:cNvSpPr>
            <a:spLocks noGrp="1"/>
          </p:cNvSpPr>
          <p:nvPr>
            <p:ph type="subTitle" idx="1"/>
          </p:nvPr>
        </p:nvSpPr>
        <p:spPr>
          <a:xfrm>
            <a:off x="1524000" y="2962592"/>
            <a:ext cx="9144000" cy="3285808"/>
          </a:xfrm>
        </p:spPr>
        <p:txBody>
          <a:bodyPr>
            <a:normAutofit fontScale="25000" lnSpcReduction="20000"/>
          </a:bodyPr>
          <a:lstStyle/>
          <a:p>
            <a:endParaRPr lang="en-GB" dirty="0"/>
          </a:p>
          <a:p>
            <a:r>
              <a:rPr lang="en-GB" sz="9600" dirty="0"/>
              <a:t>9-52; Harmony Homes; </a:t>
            </a:r>
            <a:r>
              <a:rPr lang="en-GB" sz="9600" dirty="0" err="1"/>
              <a:t>Lalgadimalakpet</a:t>
            </a:r>
            <a:r>
              <a:rPr lang="en-GB" sz="9600" dirty="0"/>
              <a:t>; </a:t>
            </a:r>
            <a:r>
              <a:rPr lang="en-GB" sz="9600" dirty="0" err="1"/>
              <a:t>Shamirpet</a:t>
            </a:r>
            <a:r>
              <a:rPr lang="en-GB" sz="9600" dirty="0"/>
              <a:t>; </a:t>
            </a:r>
            <a:r>
              <a:rPr lang="en-GB" sz="9600" dirty="0" smtClean="0"/>
              <a:t>Hyderabad-500078 </a:t>
            </a:r>
          </a:p>
          <a:p>
            <a:r>
              <a:rPr lang="en-GB" sz="9600" dirty="0" smtClean="0"/>
              <a:t>AP: Survey No: 1237/2; </a:t>
            </a:r>
            <a:r>
              <a:rPr lang="en-GB" sz="9600" dirty="0" err="1" smtClean="0"/>
              <a:t>Devapatla</a:t>
            </a:r>
            <a:r>
              <a:rPr lang="en-GB" sz="9600" dirty="0" smtClean="0"/>
              <a:t>(</a:t>
            </a:r>
            <a:r>
              <a:rPr lang="en-GB" sz="9600" dirty="0" err="1" smtClean="0"/>
              <a:t>Vil</a:t>
            </a:r>
            <a:r>
              <a:rPr lang="en-GB" sz="9600" dirty="0" smtClean="0"/>
              <a:t>) </a:t>
            </a:r>
            <a:r>
              <a:rPr lang="en-GB" sz="9600" dirty="0" err="1" smtClean="0"/>
              <a:t>Sambepalli</a:t>
            </a:r>
            <a:r>
              <a:rPr lang="en-GB" sz="9600" dirty="0" smtClean="0"/>
              <a:t>(M);Kadapa Dt-516215</a:t>
            </a:r>
          </a:p>
          <a:p>
            <a:endParaRPr lang="en-GB" sz="9600" dirty="0" smtClean="0">
              <a:hlinkClick r:id="rId2"/>
            </a:endParaRPr>
          </a:p>
          <a:p>
            <a:r>
              <a:rPr lang="en-GB" sz="9600" dirty="0" smtClean="0">
                <a:hlinkClick r:id="rId2"/>
              </a:rPr>
              <a:t>www.vikasbiosciences.com</a:t>
            </a:r>
            <a:r>
              <a:rPr lang="en-GB" sz="9600" dirty="0" smtClean="0"/>
              <a:t>     </a:t>
            </a:r>
            <a:r>
              <a:rPr lang="en-GB" sz="9600" dirty="0" smtClean="0">
                <a:hlinkClick r:id="rId3"/>
              </a:rPr>
              <a:t>www.kalleagriclinics.com</a:t>
            </a:r>
            <a:r>
              <a:rPr lang="en-GB" sz="9600" dirty="0" smtClean="0"/>
              <a:t> </a:t>
            </a:r>
            <a:endParaRPr lang="en-GB" sz="9600" dirty="0"/>
          </a:p>
          <a:p>
            <a:endParaRPr lang="en-GB" sz="9600" dirty="0"/>
          </a:p>
          <a:p>
            <a:r>
              <a:rPr lang="en-GB" sz="9600" dirty="0"/>
              <a:t>Contact No: +91 789 300 9995 / +91 889 724 5050</a:t>
            </a:r>
          </a:p>
          <a:p>
            <a:r>
              <a:rPr lang="en-GB" sz="9600" dirty="0"/>
              <a:t>Email: </a:t>
            </a:r>
            <a:r>
              <a:rPr lang="en-GB" sz="9600" dirty="0">
                <a:hlinkClick r:id="rId4"/>
              </a:rPr>
              <a:t>srkalle@gmail.com</a:t>
            </a:r>
            <a:r>
              <a:rPr lang="en-GB" sz="9600" dirty="0"/>
              <a:t> / </a:t>
            </a:r>
            <a:r>
              <a:rPr lang="en-GB" sz="9600" dirty="0">
                <a:hlinkClick r:id="rId5"/>
              </a:rPr>
              <a:t>kalle@kalleagriclinics.com</a:t>
            </a:r>
            <a:r>
              <a:rPr lang="en-GB" sz="9600" dirty="0"/>
              <a:t> / </a:t>
            </a:r>
          </a:p>
          <a:p>
            <a:r>
              <a:rPr lang="en-GB" sz="9600" dirty="0"/>
              <a:t>            </a:t>
            </a:r>
            <a:r>
              <a:rPr lang="en-GB" sz="9600" dirty="0">
                <a:hlinkClick r:id="rId6"/>
              </a:rPr>
              <a:t>srini@vikasbiosciences.com</a:t>
            </a:r>
            <a:r>
              <a:rPr lang="en-GB" sz="9600" dirty="0"/>
              <a:t> </a:t>
            </a:r>
          </a:p>
          <a:p>
            <a:endParaRPr lang="en-GB" sz="9600" dirty="0"/>
          </a:p>
        </p:txBody>
      </p:sp>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25750" y="2110104"/>
            <a:ext cx="495300" cy="489797"/>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11550" y="2254991"/>
            <a:ext cx="5715000" cy="200025"/>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25" y="1095691"/>
            <a:ext cx="2705100" cy="2028825"/>
          </a:xfrm>
          <a:prstGeom prst="rect">
            <a:avLst/>
          </a:prstGeom>
        </p:spPr>
      </p:pic>
      <p:pic>
        <p:nvPicPr>
          <p:cNvPr id="9218" name="Picture 2" descr="Date Palm farming in Rajasthan | RajRAS - Rajasthan RA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56738" y="1209456"/>
            <a:ext cx="2613025" cy="1499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448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rgbClr val="0070C0"/>
                </a:solidFill>
              </a:rPr>
              <a:t>Introduction</a:t>
            </a:r>
            <a:endParaRPr lang="en-GB" b="1" u="sng" dirty="0">
              <a:solidFill>
                <a:srgbClr val="0070C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We are as a </a:t>
            </a:r>
            <a:r>
              <a:rPr lang="en-GB" b="1" dirty="0" err="1" smtClean="0"/>
              <a:t>Kalle</a:t>
            </a:r>
            <a:r>
              <a:rPr lang="en-GB" b="1" dirty="0" smtClean="0"/>
              <a:t> </a:t>
            </a:r>
            <a:r>
              <a:rPr lang="en-GB" b="1" dirty="0" err="1" smtClean="0"/>
              <a:t>Agri</a:t>
            </a:r>
            <a:r>
              <a:rPr lang="en-GB" b="1" dirty="0" smtClean="0"/>
              <a:t>-clinics </a:t>
            </a:r>
            <a:r>
              <a:rPr lang="en-GB" dirty="0" smtClean="0"/>
              <a:t>(</a:t>
            </a:r>
            <a:r>
              <a:rPr lang="en-GB" dirty="0" smtClean="0">
                <a:hlinkClick r:id="rId2"/>
              </a:rPr>
              <a:t>www.kalleagriclinics.com</a:t>
            </a:r>
            <a:r>
              <a:rPr lang="en-GB" dirty="0" smtClean="0"/>
              <a:t>) Dealing with Organic &amp; Biodynamic Agriculture consultancy services since 1997. Promoted a Seeds Company of </a:t>
            </a:r>
            <a:r>
              <a:rPr lang="en-GB" b="1" dirty="0" err="1" smtClean="0"/>
              <a:t>Vikas</a:t>
            </a:r>
            <a:r>
              <a:rPr lang="en-GB" b="1" dirty="0" smtClean="0"/>
              <a:t> Biosciences Pvt Ltd </a:t>
            </a:r>
            <a:r>
              <a:rPr lang="en-GB" dirty="0" smtClean="0"/>
              <a:t>(</a:t>
            </a:r>
            <a:r>
              <a:rPr lang="en-GB" dirty="0" smtClean="0">
                <a:hlinkClick r:id="rId3"/>
              </a:rPr>
              <a:t>www.vikasbiosciences.com</a:t>
            </a:r>
            <a:r>
              <a:rPr lang="en-GB" dirty="0" smtClean="0"/>
              <a:t>) in 2016 and deal with Maize &amp; Cotton seeds and Organic Bio Products to the farmers in all Indian states.</a:t>
            </a:r>
          </a:p>
          <a:p>
            <a:pPr marL="0" indent="0">
              <a:buNone/>
            </a:pPr>
            <a:r>
              <a:rPr lang="en-GB" dirty="0" smtClean="0"/>
              <a:t>We are promoting the Dates Crop, in this way we give 100% solutions right from the beginning with Tissue Culture Plants, Planting methods, Soil Enrichment, Plant Nutrients, Pest &amp; Diseases Management and Fruit Buy Back arrangements. </a:t>
            </a:r>
          </a:p>
          <a:p>
            <a:pPr marL="0" indent="0">
              <a:buNone/>
            </a:pPr>
            <a:endParaRPr lang="en-GB" dirty="0" smtClean="0"/>
          </a:p>
          <a:p>
            <a:pPr marL="0" indent="0">
              <a:buNone/>
            </a:pPr>
            <a:r>
              <a:rPr lang="en-GB" dirty="0" smtClean="0"/>
              <a:t>Every one can search in                  about success stories by typing “Dates Cultivation in India” or “Dates </a:t>
            </a:r>
            <a:r>
              <a:rPr lang="en-GB" dirty="0"/>
              <a:t>Cultivation in </a:t>
            </a:r>
            <a:r>
              <a:rPr lang="en-GB" dirty="0" smtClean="0"/>
              <a:t>AP TS” </a:t>
            </a:r>
            <a:endParaRPr lang="en-GB" dirty="0"/>
          </a:p>
          <a:p>
            <a:pPr marL="0" indent="0">
              <a:buNone/>
            </a:pPr>
            <a:endParaRPr lang="en-GB" dirty="0"/>
          </a:p>
        </p:txBody>
      </p:sp>
      <p:sp>
        <p:nvSpPr>
          <p:cNvPr id="4" name="AutoShape 2" descr="YouTube changes logo, updates app desig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YouTube changes logo, updates app desig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YouTube changes logo, updates app design"/>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8" descr="YouTube changes logo, updates app desig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82" name="Picture 10" descr="YouTube changes logo, updates app desig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5599" y="5195886"/>
            <a:ext cx="1092201" cy="54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9036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46138"/>
          </a:xfrm>
        </p:spPr>
        <p:txBody>
          <a:bodyPr>
            <a:normAutofit/>
          </a:bodyPr>
          <a:lstStyle/>
          <a:p>
            <a:pPr algn="ctr"/>
            <a:r>
              <a:rPr lang="en-GB" sz="5400" b="1" u="sng" dirty="0" smtClean="0">
                <a:solidFill>
                  <a:srgbClr val="92D050"/>
                </a:solidFill>
              </a:rPr>
              <a:t>Income from 1 Acre:</a:t>
            </a:r>
            <a:endParaRPr lang="en-GB" sz="5400" b="1" u="sng" dirty="0">
              <a:solidFill>
                <a:srgbClr val="92D050"/>
              </a:solidFill>
            </a:endParaRPr>
          </a:p>
        </p:txBody>
      </p:sp>
      <p:sp>
        <p:nvSpPr>
          <p:cNvPr id="3" name="Content Placeholder 2"/>
          <p:cNvSpPr>
            <a:spLocks noGrp="1"/>
          </p:cNvSpPr>
          <p:nvPr>
            <p:ph idx="1"/>
          </p:nvPr>
        </p:nvSpPr>
        <p:spPr>
          <a:xfrm>
            <a:off x="838200" y="1211264"/>
            <a:ext cx="11042650" cy="5545136"/>
          </a:xfrm>
        </p:spPr>
        <p:txBody>
          <a:bodyPr>
            <a:normAutofit/>
          </a:bodyPr>
          <a:lstStyle/>
          <a:p>
            <a:pPr marL="0" indent="0">
              <a:buNone/>
            </a:pPr>
            <a:r>
              <a:rPr lang="en-GB" dirty="0" smtClean="0"/>
              <a:t>Income will Start from 3</a:t>
            </a:r>
            <a:r>
              <a:rPr lang="en-GB" baseline="30000" dirty="0" smtClean="0"/>
              <a:t>rd</a:t>
            </a:r>
            <a:r>
              <a:rPr lang="en-GB" dirty="0" smtClean="0"/>
              <a:t> Year onwards once you do planting and 80 Years Life span of Dates Tree. </a:t>
            </a:r>
          </a:p>
          <a:p>
            <a:pPr marL="0" indent="0">
              <a:buNone/>
            </a:pPr>
            <a:r>
              <a:rPr lang="en-GB" dirty="0"/>
              <a:t>6</a:t>
            </a:r>
            <a:r>
              <a:rPr lang="en-GB" baseline="30000" smtClean="0"/>
              <a:t>th</a:t>
            </a:r>
            <a:r>
              <a:rPr lang="en-GB" smtClean="0"/>
              <a:t> </a:t>
            </a:r>
            <a:r>
              <a:rPr lang="en-GB" dirty="0" smtClean="0"/>
              <a:t>year onwards Income will be 20 Lakhs+ </a:t>
            </a:r>
            <a:r>
              <a:rPr lang="en-GB" sz="2000" dirty="0" smtClean="0"/>
              <a:t>(depends on crop management &amp; Natural Environment). </a:t>
            </a:r>
            <a:r>
              <a:rPr lang="en-GB" sz="2400" dirty="0" smtClean="0"/>
              <a:t>We give all Cultivation Practices. </a:t>
            </a:r>
          </a:p>
          <a:p>
            <a:pPr marL="0" indent="0">
              <a:buNone/>
            </a:pPr>
            <a:endParaRPr lang="en-GB" sz="2400" dirty="0"/>
          </a:p>
          <a:p>
            <a:pPr marL="0" indent="0">
              <a:buNone/>
            </a:pPr>
            <a:endParaRPr lang="en-GB" sz="2400" dirty="0" smtClean="0"/>
          </a:p>
          <a:p>
            <a:pPr marL="0" indent="0">
              <a:buNone/>
            </a:pPr>
            <a:endParaRPr lang="en-GB" sz="2400" dirty="0"/>
          </a:p>
          <a:p>
            <a:pPr marL="0" indent="0">
              <a:buNone/>
            </a:pPr>
            <a:endParaRPr lang="en-GB" sz="2400" dirty="0" smtClean="0"/>
          </a:p>
          <a:p>
            <a:pPr marL="0" indent="0">
              <a:buNone/>
            </a:pPr>
            <a:endParaRPr lang="en-GB" sz="2400" dirty="0"/>
          </a:p>
          <a:p>
            <a:pPr marL="0" indent="0">
              <a:buNone/>
            </a:pPr>
            <a:endParaRPr lang="en-GB" sz="2400" dirty="0" smtClean="0"/>
          </a:p>
          <a:p>
            <a:pPr marL="0" indent="0">
              <a:buNone/>
            </a:pPr>
            <a:endParaRPr lang="en-GB" sz="2400" dirty="0"/>
          </a:p>
          <a:p>
            <a:pPr marL="0" indent="0">
              <a:buNone/>
            </a:pPr>
            <a:r>
              <a:rPr lang="en-GB" sz="2400" dirty="0" smtClean="0"/>
              <a:t>After </a:t>
            </a:r>
            <a:r>
              <a:rPr lang="en-GB" sz="2400" dirty="0"/>
              <a:t>9</a:t>
            </a:r>
            <a:r>
              <a:rPr lang="en-GB" sz="2400" baseline="30000" dirty="0" smtClean="0"/>
              <a:t>th</a:t>
            </a:r>
            <a:r>
              <a:rPr lang="en-GB" sz="2400" dirty="0" smtClean="0"/>
              <a:t>  year onwards up to 80 years yield will be standard.</a:t>
            </a:r>
          </a:p>
          <a:p>
            <a:pPr marL="0" indent="0">
              <a:buNone/>
            </a:pPr>
            <a:endParaRPr lang="en-GB" dirty="0" smtClean="0"/>
          </a:p>
          <a:p>
            <a:pPr marL="0" indent="0">
              <a:buNone/>
            </a:pPr>
            <a:endParaRPr lang="en-GB" dirty="0"/>
          </a:p>
        </p:txBody>
      </p:sp>
      <p:pic>
        <p:nvPicPr>
          <p:cNvPr id="8210" name="Picture 18" descr="RBI scales down printing of Rs 2000 note to minimum: Govt source - India  New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2058"/>
            <a:ext cx="1968500" cy="1106961"/>
          </a:xfrm>
          <a:prstGeom prst="rect">
            <a:avLst/>
          </a:prstGeom>
          <a:noFill/>
          <a:extLst>
            <a:ext uri="{909E8E84-426E-40DD-AFC4-6F175D3DCCD1}">
              <a14:hiddenFill xmlns:a14="http://schemas.microsoft.com/office/drawing/2010/main">
                <a:solidFill>
                  <a:srgbClr val="FFFFFF"/>
                </a:solidFill>
              </a14:hiddenFill>
            </a:ext>
          </a:extLst>
        </p:spPr>
      </p:pic>
      <p:pic>
        <p:nvPicPr>
          <p:cNvPr id="8213" name="Picture 21" descr="About Dates Fruit | Green Diamond Fruit Company | Expor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0646" y="-12700"/>
            <a:ext cx="1820204" cy="121126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8"/>
          <p:cNvGraphicFramePr>
            <a:graphicFrameLocks noChangeAspect="1"/>
          </p:cNvGraphicFramePr>
          <p:nvPr>
            <p:extLst>
              <p:ext uri="{D42A27DB-BD31-4B8C-83A1-F6EECF244321}">
                <p14:modId xmlns:p14="http://schemas.microsoft.com/office/powerpoint/2010/main" val="1310334187"/>
              </p:ext>
            </p:extLst>
          </p:nvPr>
        </p:nvGraphicFramePr>
        <p:xfrm>
          <a:off x="1866900" y="2933884"/>
          <a:ext cx="7975600" cy="3124640"/>
        </p:xfrm>
        <a:graphic>
          <a:graphicData uri="http://schemas.openxmlformats.org/presentationml/2006/ole">
            <mc:AlternateContent xmlns:mc="http://schemas.openxmlformats.org/markup-compatibility/2006">
              <mc:Choice xmlns:v="urn:schemas-microsoft-com:vml" Requires="v">
                <p:oleObj spid="_x0000_s8307" name="Worksheet" r:id="rId5" imgW="4400719" imgH="1724189" progId="Excel.Sheet.12">
                  <p:embed/>
                </p:oleObj>
              </mc:Choice>
              <mc:Fallback>
                <p:oleObj name="Worksheet" r:id="rId5" imgW="4400719" imgH="1724189" progId="Excel.Sheet.12">
                  <p:embed/>
                  <p:pic>
                    <p:nvPicPr>
                      <p:cNvPr id="0" name=""/>
                      <p:cNvPicPr/>
                      <p:nvPr/>
                    </p:nvPicPr>
                    <p:blipFill>
                      <a:blip r:embed="rId6"/>
                      <a:stretch>
                        <a:fillRect/>
                      </a:stretch>
                    </p:blipFill>
                    <p:spPr>
                      <a:xfrm>
                        <a:off x="1866900" y="2933884"/>
                        <a:ext cx="7975600" cy="3124640"/>
                      </a:xfrm>
                      <a:prstGeom prst="rect">
                        <a:avLst/>
                      </a:prstGeom>
                    </p:spPr>
                  </p:pic>
                </p:oleObj>
              </mc:Fallback>
            </mc:AlternateContent>
          </a:graphicData>
        </a:graphic>
      </p:graphicFrame>
    </p:spTree>
    <p:extLst>
      <p:ext uri="{BB962C8B-B14F-4D97-AF65-F5344CB8AC3E}">
        <p14:creationId xmlns:p14="http://schemas.microsoft.com/office/powerpoint/2010/main" val="20371940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accent4"/>
                </a:solidFill>
              </a:rPr>
              <a:t>Why to do Dates Cultivation?</a:t>
            </a:r>
            <a:endParaRPr lang="en-GB" b="1" u="sng" dirty="0">
              <a:solidFill>
                <a:schemeClr val="accent4"/>
              </a:solidFill>
            </a:endParaRPr>
          </a:p>
        </p:txBody>
      </p:sp>
      <p:sp>
        <p:nvSpPr>
          <p:cNvPr id="3" name="Content Placeholder 2"/>
          <p:cNvSpPr>
            <a:spLocks noGrp="1"/>
          </p:cNvSpPr>
          <p:nvPr>
            <p:ph idx="1"/>
          </p:nvPr>
        </p:nvSpPr>
        <p:spPr/>
        <p:txBody>
          <a:bodyPr>
            <a:normAutofit/>
          </a:bodyPr>
          <a:lstStyle/>
          <a:p>
            <a:r>
              <a:rPr lang="en-GB" dirty="0" smtClean="0"/>
              <a:t>India is </a:t>
            </a:r>
            <a:r>
              <a:rPr lang="en-GB" dirty="0"/>
              <a:t>Importing 5 lakh Tons Date </a:t>
            </a:r>
            <a:r>
              <a:rPr lang="en-GB" dirty="0" smtClean="0"/>
              <a:t>Fruits yearly from Gulf countries</a:t>
            </a:r>
          </a:p>
          <a:p>
            <a:r>
              <a:rPr lang="en-GB" dirty="0"/>
              <a:t>As per </a:t>
            </a:r>
            <a:r>
              <a:rPr lang="en-GB" b="1" dirty="0"/>
              <a:t>Demand &amp; Supply</a:t>
            </a:r>
            <a:r>
              <a:rPr lang="en-GB" dirty="0"/>
              <a:t>, Supply is very less and increasing the Dates consumption day by day.</a:t>
            </a:r>
          </a:p>
          <a:p>
            <a:r>
              <a:rPr lang="en-GB" dirty="0"/>
              <a:t>So cultivating in Lakh </a:t>
            </a:r>
            <a:r>
              <a:rPr lang="en-GB" dirty="0" smtClean="0"/>
              <a:t>Hectares </a:t>
            </a:r>
            <a:r>
              <a:rPr lang="en-GB" dirty="0"/>
              <a:t>also meet up the Demand is huge gap </a:t>
            </a:r>
          </a:p>
          <a:p>
            <a:r>
              <a:rPr lang="en-GB" dirty="0" smtClean="0"/>
              <a:t>Date fruit has more Medicinal properties with Low Glycaemic Index, so Diabetics also can consume it. Doctors are recommending to use Dates Syrups instead of Sugar adding in the milk to children for better health. Even can use in Coffee &amp; Tea (Due to original Honey availability)</a:t>
            </a:r>
          </a:p>
        </p:txBody>
      </p:sp>
      <p:pic>
        <p:nvPicPr>
          <p:cNvPr id="5" name="Picture 6" descr="About Dates Fruit | Green Diamond Fruit Company | Expor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2625" y="8180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18 Benefits Of Date Fruit And Its Nutritional Va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975" y="656090"/>
            <a:ext cx="1449986" cy="594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891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2425"/>
            <a:ext cx="10515600" cy="1325563"/>
          </a:xfrm>
        </p:spPr>
        <p:txBody>
          <a:bodyPr/>
          <a:lstStyle/>
          <a:p>
            <a:pPr algn="ctr"/>
            <a:r>
              <a:rPr lang="en-GB" b="1" u="sng" dirty="0" smtClean="0">
                <a:solidFill>
                  <a:schemeClr val="accent4"/>
                </a:solidFill>
              </a:rPr>
              <a:t>Why to do Dates Cultivation?</a:t>
            </a:r>
            <a:endParaRPr lang="en-GB" b="1" u="sng" dirty="0">
              <a:solidFill>
                <a:schemeClr val="accent4"/>
              </a:solidFill>
            </a:endParaRPr>
          </a:p>
        </p:txBody>
      </p:sp>
      <p:sp>
        <p:nvSpPr>
          <p:cNvPr id="3" name="Content Placeholder 2"/>
          <p:cNvSpPr>
            <a:spLocks noGrp="1"/>
          </p:cNvSpPr>
          <p:nvPr>
            <p:ph idx="1"/>
          </p:nvPr>
        </p:nvSpPr>
        <p:spPr/>
        <p:txBody>
          <a:bodyPr>
            <a:normAutofit fontScale="62500" lnSpcReduction="20000"/>
          </a:bodyPr>
          <a:lstStyle/>
          <a:p>
            <a:pPr marL="0" indent="0">
              <a:buNone/>
            </a:pPr>
            <a:r>
              <a:rPr lang="en-GB" sz="3800" b="1" u="sng" dirty="0" smtClean="0">
                <a:solidFill>
                  <a:srgbClr val="00B050"/>
                </a:solidFill>
              </a:rPr>
              <a:t>Health Benefits of Date Fruits</a:t>
            </a:r>
          </a:p>
          <a:p>
            <a:pPr>
              <a:buFontTx/>
              <a:buChar char="-"/>
            </a:pPr>
            <a:r>
              <a:rPr lang="en-GB" dirty="0" smtClean="0"/>
              <a:t>Promotes Heart health &amp; reduces Heart Diseases </a:t>
            </a:r>
          </a:p>
          <a:p>
            <a:pPr>
              <a:buFontTx/>
              <a:buChar char="-"/>
            </a:pPr>
            <a:r>
              <a:rPr lang="en-GB" dirty="0" smtClean="0"/>
              <a:t>Helps in preventing Colon Cancer </a:t>
            </a:r>
          </a:p>
          <a:p>
            <a:pPr>
              <a:buFontTx/>
              <a:buChar char="-"/>
            </a:pPr>
            <a:r>
              <a:rPr lang="en-GB" dirty="0" smtClean="0"/>
              <a:t>Prevents Iron deficiency and Anaemia </a:t>
            </a:r>
          </a:p>
          <a:p>
            <a:pPr>
              <a:buFontTx/>
              <a:buChar char="-"/>
            </a:pPr>
            <a:r>
              <a:rPr lang="en-GB" dirty="0" smtClean="0"/>
              <a:t>Helps to boosting Sexual Health</a:t>
            </a:r>
          </a:p>
          <a:p>
            <a:pPr>
              <a:buFontTx/>
              <a:buChar char="-"/>
            </a:pPr>
            <a:r>
              <a:rPr lang="en-GB" dirty="0" smtClean="0"/>
              <a:t>Relieves Constipation &amp; Regulates Bowl movements </a:t>
            </a:r>
          </a:p>
          <a:p>
            <a:pPr>
              <a:buFontTx/>
              <a:buChar char="-"/>
            </a:pPr>
            <a:r>
              <a:rPr lang="en-GB" dirty="0" smtClean="0"/>
              <a:t>Controls </a:t>
            </a:r>
            <a:r>
              <a:rPr lang="en-GB" dirty="0" err="1" smtClean="0"/>
              <a:t>Diarrhea</a:t>
            </a:r>
            <a:r>
              <a:rPr lang="en-GB" dirty="0" smtClean="0"/>
              <a:t> </a:t>
            </a:r>
          </a:p>
          <a:p>
            <a:pPr>
              <a:buFontTx/>
              <a:buChar char="-"/>
            </a:pPr>
            <a:r>
              <a:rPr lang="en-GB" dirty="0" smtClean="0"/>
              <a:t>Reduces Blood Pressure </a:t>
            </a:r>
          </a:p>
          <a:p>
            <a:pPr>
              <a:buFontTx/>
              <a:buChar char="-"/>
            </a:pPr>
            <a:r>
              <a:rPr lang="en-GB" dirty="0" smtClean="0"/>
              <a:t>Promotes Respiratory &amp; Digestive health</a:t>
            </a:r>
          </a:p>
          <a:p>
            <a:pPr>
              <a:buFontTx/>
              <a:buChar char="-"/>
            </a:pPr>
            <a:r>
              <a:rPr lang="en-GB" dirty="0" smtClean="0"/>
              <a:t>Helps in Pregnancy &amp; Deliveries</a:t>
            </a:r>
          </a:p>
          <a:p>
            <a:pPr>
              <a:buFontTx/>
              <a:buChar char="-"/>
            </a:pPr>
            <a:r>
              <a:rPr lang="en-GB" dirty="0" smtClean="0"/>
              <a:t>Helps in Arthritis Patients</a:t>
            </a:r>
          </a:p>
          <a:p>
            <a:pPr>
              <a:buFontTx/>
              <a:buChar char="-"/>
            </a:pPr>
            <a:r>
              <a:rPr lang="en-GB" dirty="0" smtClean="0"/>
              <a:t>Helps in reducing Colitis risk</a:t>
            </a:r>
          </a:p>
          <a:p>
            <a:pPr>
              <a:buFontTx/>
              <a:buChar char="-"/>
            </a:pPr>
            <a:r>
              <a:rPr lang="en-GB" dirty="0" smtClean="0"/>
              <a:t>Helps in weight gain </a:t>
            </a:r>
          </a:p>
          <a:p>
            <a:pPr>
              <a:buFontTx/>
              <a:buChar char="-"/>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87" y="81800"/>
            <a:ext cx="5715000" cy="200025"/>
          </a:xfrm>
          <a:prstGeom prst="rect">
            <a:avLst/>
          </a:prstGeom>
        </p:spPr>
      </p:pic>
      <p:pic>
        <p:nvPicPr>
          <p:cNvPr id="5122" name="Picture 2" descr="Dates 101: Everything You Need To Know About Date Frui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7487" y="1690688"/>
            <a:ext cx="3122238" cy="200263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rathibha Farms Barahee (barhi) Date Fruits, Packaging Type: Plastic Box,  Rs 100 /kilogram | ID: 2020835109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7488" y="3835286"/>
            <a:ext cx="3122238" cy="2341678"/>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18 Benefits Of Date Fruit And Its Nutritional Va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7375" y="629058"/>
            <a:ext cx="1449986" cy="594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3015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rgbClr val="0070C0"/>
                </a:solidFill>
              </a:rPr>
              <a:t>7Years Trees </a:t>
            </a:r>
            <a:r>
              <a:rPr lang="en-GB" sz="3200" b="1" u="sng" dirty="0" smtClean="0">
                <a:solidFill>
                  <a:srgbClr val="0070C0"/>
                </a:solidFill>
              </a:rPr>
              <a:t>(above to start flowering)</a:t>
            </a:r>
            <a:r>
              <a:rPr lang="en-GB" b="1" u="sng" dirty="0" smtClean="0">
                <a:solidFill>
                  <a:srgbClr val="0070C0"/>
                </a:solidFill>
              </a:rPr>
              <a:t>as on Feb 2021</a:t>
            </a:r>
            <a:endParaRPr lang="en-GB" b="1" u="sng" dirty="0">
              <a:solidFill>
                <a:srgbClr val="0070C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5599" y="1816100"/>
            <a:ext cx="4736569" cy="4749800"/>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114985" y="2473515"/>
            <a:ext cx="4749800" cy="3434969"/>
          </a:xfrm>
          <a:prstGeom prst="rect">
            <a:avLst/>
          </a:prstGeom>
        </p:spPr>
      </p:pic>
    </p:spTree>
    <p:extLst>
      <p:ext uri="{BB962C8B-B14F-4D97-AF65-F5344CB8AC3E}">
        <p14:creationId xmlns:p14="http://schemas.microsoft.com/office/powerpoint/2010/main" val="1980839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79463"/>
            <a:ext cx="9144000" cy="84138"/>
          </a:xfrm>
        </p:spPr>
        <p:txBody>
          <a:bodyPr>
            <a:normAutofit fontScale="90000"/>
          </a:bodyPr>
          <a:lstStyle/>
          <a:p>
            <a:r>
              <a:rPr lang="en-GB" b="1" u="sng" dirty="0" smtClean="0">
                <a:solidFill>
                  <a:srgbClr val="00B050"/>
                </a:solidFill>
              </a:rPr>
              <a:t>Dates Plantation </a:t>
            </a:r>
            <a:endParaRPr lang="en-GB" b="1" u="sng" dirty="0">
              <a:solidFill>
                <a:srgbClr val="00B050"/>
              </a:solidFill>
            </a:endParaRPr>
          </a:p>
        </p:txBody>
      </p:sp>
      <p:sp>
        <p:nvSpPr>
          <p:cNvPr id="3" name="Subtitle 2"/>
          <p:cNvSpPr>
            <a:spLocks noGrp="1"/>
          </p:cNvSpPr>
          <p:nvPr>
            <p:ph type="subTitle" idx="1"/>
          </p:nvPr>
        </p:nvSpPr>
        <p:spPr/>
        <p:txBody>
          <a:bodyPr/>
          <a:lstStyle/>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095500"/>
            <a:ext cx="11493500" cy="414375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4337" y="2122489"/>
            <a:ext cx="3019425" cy="5905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800" y="1233490"/>
            <a:ext cx="5715000" cy="2000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7500" y="1018333"/>
            <a:ext cx="495300" cy="489797"/>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52432" y="138088"/>
            <a:ext cx="2645868" cy="1984401"/>
          </a:xfrm>
          <a:prstGeom prst="rect">
            <a:avLst/>
          </a:prstGeom>
        </p:spPr>
      </p:pic>
    </p:spTree>
    <p:extLst>
      <p:ext uri="{BB962C8B-B14F-4D97-AF65-F5344CB8AC3E}">
        <p14:creationId xmlns:p14="http://schemas.microsoft.com/office/powerpoint/2010/main" val="10773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719"/>
          </a:xfrm>
        </p:spPr>
        <p:txBody>
          <a:bodyPr>
            <a:normAutofit fontScale="90000"/>
          </a:bodyPr>
          <a:lstStyle/>
          <a:p>
            <a:pPr algn="ctr"/>
            <a:r>
              <a:rPr lang="en-GB" b="1" u="sng" dirty="0" smtClean="0">
                <a:solidFill>
                  <a:srgbClr val="00B050"/>
                </a:solidFill>
              </a:rPr>
              <a:t>Our Plantation (at the age of 2 Years July2020) </a:t>
            </a:r>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32618"/>
            <a:ext cx="4290484" cy="3217863"/>
          </a:xfr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3292" y="3850481"/>
            <a:ext cx="4007908" cy="2981325"/>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747019" y="3475731"/>
            <a:ext cx="2973069" cy="3739092"/>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08490" y="4093421"/>
            <a:ext cx="3021288" cy="2761869"/>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8479763" y="516862"/>
            <a:ext cx="3063082" cy="3294596"/>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4753106" y="299115"/>
            <a:ext cx="3063083" cy="3730096"/>
          </a:xfrm>
          <a:prstGeom prst="rect">
            <a:avLst/>
          </a:prstGeom>
        </p:spPr>
      </p:pic>
    </p:spTree>
    <p:extLst>
      <p:ext uri="{BB962C8B-B14F-4D97-AF65-F5344CB8AC3E}">
        <p14:creationId xmlns:p14="http://schemas.microsoft.com/office/powerpoint/2010/main" val="187367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u="sng" dirty="0" smtClean="0">
                <a:solidFill>
                  <a:srgbClr val="92D050"/>
                </a:solidFill>
              </a:rPr>
              <a:t>No of Plants Per 1 Acre</a:t>
            </a:r>
            <a:endParaRPr lang="en-GB" sz="5400" b="1" u="sng" dirty="0">
              <a:solidFill>
                <a:srgbClr val="92D050"/>
              </a:solidFill>
            </a:endParaRPr>
          </a:p>
        </p:txBody>
      </p:sp>
      <p:sp>
        <p:nvSpPr>
          <p:cNvPr id="3" name="Content Placeholder 2"/>
          <p:cNvSpPr>
            <a:spLocks noGrp="1"/>
          </p:cNvSpPr>
          <p:nvPr>
            <p:ph idx="1"/>
          </p:nvPr>
        </p:nvSpPr>
        <p:spPr/>
        <p:txBody>
          <a:bodyPr/>
          <a:lstStyle/>
          <a:p>
            <a:pPr marL="0" indent="0">
              <a:buNone/>
            </a:pPr>
            <a:r>
              <a:rPr lang="en-US" b="1" u="sng" dirty="0"/>
              <a:t>Option 1:</a:t>
            </a:r>
            <a:r>
              <a:rPr lang="en-US" dirty="0"/>
              <a:t> 23X23 Feet distance, 80 plants per Acre (72 Female, 8 Male)</a:t>
            </a:r>
            <a:endParaRPr lang="en-GB" dirty="0"/>
          </a:p>
          <a:p>
            <a:pPr marL="0" indent="0">
              <a:buNone/>
            </a:pPr>
            <a:r>
              <a:rPr lang="en-US" b="1" u="sng" dirty="0" smtClean="0"/>
              <a:t>Option2</a:t>
            </a:r>
            <a:r>
              <a:rPr lang="en-US" b="1" u="sng" dirty="0"/>
              <a:t>:</a:t>
            </a:r>
            <a:r>
              <a:rPr lang="en-US" dirty="0"/>
              <a:t> 21X21 Feet distance, 100 plants per Acre (90 </a:t>
            </a:r>
            <a:r>
              <a:rPr lang="en-US" dirty="0" smtClean="0"/>
              <a:t>Female,10 </a:t>
            </a:r>
            <a:r>
              <a:rPr lang="en-US" dirty="0"/>
              <a:t>Male</a:t>
            </a:r>
            <a:r>
              <a:rPr lang="en-US" dirty="0" smtClean="0"/>
              <a:t>)</a:t>
            </a:r>
          </a:p>
          <a:p>
            <a:pPr marL="0" indent="0">
              <a:buNone/>
            </a:pPr>
            <a:r>
              <a:rPr lang="en-US" dirty="0"/>
              <a:t> </a:t>
            </a:r>
            <a:r>
              <a:rPr lang="en-US" dirty="0" smtClean="0"/>
              <a:t>			</a:t>
            </a:r>
            <a:r>
              <a:rPr lang="en-US" b="1" dirty="0" smtClean="0"/>
              <a:t>OR</a:t>
            </a:r>
          </a:p>
          <a:p>
            <a:pPr marL="0" indent="0">
              <a:buNone/>
            </a:pPr>
            <a:r>
              <a:rPr lang="en-US" dirty="0" smtClean="0"/>
              <a:t>Can plant 10 Female &amp; 1 Male </a:t>
            </a:r>
            <a:r>
              <a:rPr lang="en-US" b="1" dirty="0" smtClean="0"/>
              <a:t>or</a:t>
            </a:r>
          </a:p>
          <a:p>
            <a:pPr marL="0" indent="0">
              <a:buNone/>
            </a:pPr>
            <a:r>
              <a:rPr lang="en-US" dirty="0"/>
              <a:t>	</a:t>
            </a:r>
            <a:r>
              <a:rPr lang="en-US" dirty="0" smtClean="0"/>
              <a:t>       20 Female &amp; 2 Male </a:t>
            </a:r>
            <a:r>
              <a:rPr lang="en-US" b="1" dirty="0" smtClean="0"/>
              <a:t>or</a:t>
            </a:r>
          </a:p>
          <a:p>
            <a:pPr marL="0" indent="0">
              <a:buNone/>
            </a:pPr>
            <a:r>
              <a:rPr lang="en-US" dirty="0"/>
              <a:t>	</a:t>
            </a:r>
            <a:r>
              <a:rPr lang="en-US" dirty="0" smtClean="0"/>
              <a:t>       30 Female &amp; 3 Male </a:t>
            </a:r>
            <a:r>
              <a:rPr lang="en-US" b="1" dirty="0" smtClean="0"/>
              <a:t>or</a:t>
            </a:r>
          </a:p>
          <a:p>
            <a:pPr marL="0" indent="0">
              <a:buNone/>
            </a:pPr>
            <a:r>
              <a:rPr lang="en-US" dirty="0"/>
              <a:t>	</a:t>
            </a:r>
            <a:r>
              <a:rPr lang="en-US" dirty="0" smtClean="0"/>
              <a:t>       40 Female &amp; 4 Male and so on…</a:t>
            </a:r>
          </a:p>
          <a:p>
            <a:pPr marL="0" indent="0">
              <a:buNone/>
            </a:pPr>
            <a:endParaRPr lang="en-GB"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545" y="3073400"/>
            <a:ext cx="3569643" cy="3454400"/>
          </a:xfrm>
          <a:prstGeom prst="rect">
            <a:avLst/>
          </a:prstGeom>
        </p:spPr>
      </p:pic>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87" y="5334056"/>
            <a:ext cx="2195513" cy="1523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1819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57175"/>
          </a:xfrm>
        </p:spPr>
        <p:txBody>
          <a:bodyPr>
            <a:normAutofit fontScale="90000"/>
          </a:bodyPr>
          <a:lstStyle/>
          <a:p>
            <a:pPr marL="0" indent="0" algn="ctr"/>
            <a:r>
              <a:rPr lang="en-GB" b="1" u="sng" dirty="0">
                <a:solidFill>
                  <a:srgbClr val="92D050"/>
                </a:solidFill>
              </a:rPr>
              <a:t>Varieties: </a:t>
            </a:r>
          </a:p>
        </p:txBody>
      </p:sp>
      <p:sp>
        <p:nvSpPr>
          <p:cNvPr id="3" name="Content Placeholder 2"/>
          <p:cNvSpPr>
            <a:spLocks noGrp="1"/>
          </p:cNvSpPr>
          <p:nvPr>
            <p:ph idx="1"/>
          </p:nvPr>
        </p:nvSpPr>
        <p:spPr>
          <a:xfrm>
            <a:off x="127000" y="863600"/>
            <a:ext cx="11226800" cy="5994400"/>
          </a:xfrm>
        </p:spPr>
        <p:txBody>
          <a:bodyPr/>
          <a:lstStyle/>
          <a:p>
            <a:pPr marL="0" indent="0">
              <a:buNone/>
            </a:pPr>
            <a:r>
              <a:rPr lang="en-GB" dirty="0" smtClean="0"/>
              <a:t>1.Barhi                                                                                  2.Medjool</a:t>
            </a:r>
            <a:endParaRPr lang="en-GB" dirty="0"/>
          </a:p>
        </p:txBody>
      </p:sp>
      <p:pic>
        <p:nvPicPr>
          <p:cNvPr id="4098" name="Picture 2" descr="Medjool Dates - Jumbo (Organic) / 有機大椰棗 | Live ze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4713" y="3967997"/>
            <a:ext cx="3171406" cy="282707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arhi Dates Buy barhi dates in Jeddah Saudi Arabia from Altarkeys. Find  here more details about the seller and other related products | ID:34264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48" y="4184169"/>
            <a:ext cx="3576578" cy="261090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lant Nursery Online Date Palm, Khajoor, Khajur Plants (Pack of 2) - Live  Plants: Amazon.in: Garden &amp; Outdoo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4713" y="1415023"/>
            <a:ext cx="3171406" cy="238207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Date Palm Tissue Culture -A Beginners Guide | Agri Farmi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9836" y="1402323"/>
            <a:ext cx="3506790" cy="2630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081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u="sng" dirty="0">
                <a:solidFill>
                  <a:srgbClr val="00B0F0"/>
                </a:solidFill>
              </a:rPr>
              <a:t>Tissue Culture Plants</a:t>
            </a:r>
            <a:r>
              <a:rPr lang="en-GB" dirty="0"/>
              <a:t>. </a:t>
            </a:r>
            <a:r>
              <a:rPr lang="en-GB" dirty="0" smtClean="0"/>
              <a:t/>
            </a:r>
            <a:br>
              <a:rPr lang="en-GB" dirty="0" smtClean="0"/>
            </a:br>
            <a:r>
              <a:rPr lang="en-GB" sz="3100" dirty="0"/>
              <a:t>Both Female &amp; Male Plant Price: Rs4,500/- X80=</a:t>
            </a:r>
            <a:r>
              <a:rPr lang="en-GB" sz="3100" b="1" u="sng" dirty="0">
                <a:solidFill>
                  <a:srgbClr val="00B050"/>
                </a:solidFill>
              </a:rPr>
              <a:t>3,60,000</a:t>
            </a:r>
            <a:r>
              <a:rPr lang="en-GB" sz="3100" dirty="0"/>
              <a:t> per 1Acre</a:t>
            </a:r>
            <a:r>
              <a:rPr lang="en-GB" dirty="0"/>
              <a:t>.</a:t>
            </a:r>
            <a:br>
              <a:rPr lang="en-GB" dirty="0"/>
            </a:br>
            <a:endParaRPr lang="en-GB" b="1" u="sng" dirty="0">
              <a:solidFill>
                <a:srgbClr val="00B0F0"/>
              </a:solidFill>
            </a:endParaRPr>
          </a:p>
        </p:txBody>
      </p:sp>
      <p:sp>
        <p:nvSpPr>
          <p:cNvPr id="3" name="Content Placeholder 2"/>
          <p:cNvSpPr>
            <a:spLocks noGrp="1"/>
          </p:cNvSpPr>
          <p:nvPr>
            <p:ph idx="1"/>
          </p:nvPr>
        </p:nvSpPr>
        <p:spPr/>
        <p:txBody>
          <a:bodyPr>
            <a:normAutofit/>
          </a:bodyPr>
          <a:lstStyle/>
          <a:p>
            <a:pPr marL="0" indent="0">
              <a:buNone/>
            </a:pPr>
            <a:endParaRPr lang="en-GB" dirty="0" smtClean="0"/>
          </a:p>
          <a:p>
            <a:endParaRPr lang="en-GB" dirty="0" smtClean="0"/>
          </a:p>
          <a:p>
            <a:endParaRPr lang="en-GB" dirty="0" smtClean="0"/>
          </a:p>
          <a:p>
            <a:endParaRPr lang="en-GB" dirty="0"/>
          </a:p>
        </p:txBody>
      </p:sp>
      <p:pic>
        <p:nvPicPr>
          <p:cNvPr id="6146" name="Picture 2" descr="Lab | Phoenix Agrotech - Date Palm Tissue Culture La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538" y="3859339"/>
            <a:ext cx="2775862" cy="2607583"/>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Zemach Tissue Culture Laboratory &amp; Zvieli Nursery | Zemach Tissue Culture  Laboratory &amp; Zvieli Nurse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6" descr="Zemach Tissue Culture Laboratory &amp; Zvieli Nursery | Zemach Tissue Culture  Laboratory &amp; Zvieli Nurse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152" name="Picture 8" descr="Zemach Tissue Culture Laboratory &amp; Zvieli Nursery | Zemach Tissue Culture  Laboratory &amp; Zvieli Nurs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53" y="1314675"/>
            <a:ext cx="3405086" cy="2141881"/>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IRM Grou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7762" y="1372477"/>
            <a:ext cx="3396038" cy="2275696"/>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Tissue Culture Equipment: A Concise Guide - Plant Cell Technology | Your  partner in plant tissue cul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2588" y="1471112"/>
            <a:ext cx="3033058" cy="1803158"/>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Gulf Palms General Trading &amp; Contracting C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32763" y="4001295"/>
            <a:ext cx="3578685" cy="2054949"/>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6" descr="blob:https://web.whatsapp.com/27a2d4fb-387b-4c5d-9295-9c77f08f0a52"/>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18" descr="blob:https://web.whatsapp.com/27a2d4fb-387b-4c5d-9295-9c77f08f0a52"/>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20" descr="blob:https://web.whatsapp.com/27a2d4fb-387b-4c5d-9295-9c77f08f0a52"/>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7"/>
          <a:stretch>
            <a:fillRect/>
          </a:stretch>
        </p:blipFill>
        <p:spPr>
          <a:xfrm>
            <a:off x="7406744" y="3938132"/>
            <a:ext cx="1584615" cy="2118112"/>
          </a:xfrm>
          <a:prstGeom prst="rect">
            <a:avLst/>
          </a:prstGeom>
        </p:spPr>
      </p:pic>
      <p:pic>
        <p:nvPicPr>
          <p:cNvPr id="6166" name="Picture 22" descr="Barhee Tissue Culture Date Palm at Rs 3600/plant | Kukatpally | Chinchwad|  ID: 2020835086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67846" y="4023276"/>
            <a:ext cx="2381250" cy="2032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324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u="sng" dirty="0" err="1" smtClean="0">
                <a:solidFill>
                  <a:srgbClr val="00B050"/>
                </a:solidFill>
              </a:rPr>
              <a:t>Agri</a:t>
            </a:r>
            <a:r>
              <a:rPr lang="en-GB" sz="5400" b="1" u="sng" dirty="0" smtClean="0">
                <a:solidFill>
                  <a:srgbClr val="00B050"/>
                </a:solidFill>
              </a:rPr>
              <a:t> Consultancy Services</a:t>
            </a:r>
            <a:endParaRPr lang="en-GB" sz="5400" b="1" u="sng" dirty="0">
              <a:solidFill>
                <a:srgbClr val="00B050"/>
              </a:solidFill>
            </a:endParaRPr>
          </a:p>
        </p:txBody>
      </p:sp>
      <p:sp>
        <p:nvSpPr>
          <p:cNvPr id="3" name="Content Placeholder 2"/>
          <p:cNvSpPr>
            <a:spLocks noGrp="1"/>
          </p:cNvSpPr>
          <p:nvPr>
            <p:ph idx="1"/>
          </p:nvPr>
        </p:nvSpPr>
        <p:spPr>
          <a:xfrm>
            <a:off x="838200" y="1825624"/>
            <a:ext cx="11141076" cy="4829175"/>
          </a:xfrm>
        </p:spPr>
        <p:txBody>
          <a:bodyPr>
            <a:normAutofit lnSpcReduction="10000"/>
          </a:bodyPr>
          <a:lstStyle/>
          <a:p>
            <a:pPr marL="0" indent="0">
              <a:buNone/>
            </a:pPr>
            <a:r>
              <a:rPr lang="en-GB" dirty="0" smtClean="0"/>
              <a:t>We provide all Agriculture (Organic and Conventional) Technical Services to require people for Dates and all the Crops at Chargeable.</a:t>
            </a:r>
          </a:p>
          <a:p>
            <a:pPr>
              <a:buFontTx/>
              <a:buChar char="-"/>
            </a:pPr>
            <a:r>
              <a:rPr lang="en-GB" dirty="0" smtClean="0"/>
              <a:t>Soil Testing</a:t>
            </a:r>
          </a:p>
          <a:p>
            <a:pPr>
              <a:buFontTx/>
              <a:buChar char="-"/>
            </a:pPr>
            <a:r>
              <a:rPr lang="en-GB" dirty="0" smtClean="0"/>
              <a:t>Leaf Testing for existing Fruit Plants</a:t>
            </a:r>
          </a:p>
          <a:p>
            <a:pPr>
              <a:buFontTx/>
              <a:buChar char="-"/>
            </a:pPr>
            <a:r>
              <a:rPr lang="en-GB" dirty="0"/>
              <a:t>Soil </a:t>
            </a:r>
            <a:r>
              <a:rPr lang="en-GB" dirty="0" smtClean="0"/>
              <a:t>Enrichment &amp; Soil Health Management</a:t>
            </a:r>
          </a:p>
          <a:p>
            <a:pPr>
              <a:buFontTx/>
              <a:buChar char="-"/>
            </a:pPr>
            <a:r>
              <a:rPr lang="en-GB" dirty="0" smtClean="0"/>
              <a:t>Plant Nutrients</a:t>
            </a:r>
          </a:p>
          <a:p>
            <a:pPr>
              <a:buFontTx/>
              <a:buChar char="-"/>
            </a:pPr>
            <a:r>
              <a:rPr lang="en-GB" dirty="0" smtClean="0"/>
              <a:t>Pests &amp; Diseases Management</a:t>
            </a:r>
          </a:p>
          <a:p>
            <a:pPr>
              <a:buFontTx/>
              <a:buChar char="-"/>
            </a:pPr>
            <a:r>
              <a:rPr lang="en-GB" dirty="0" smtClean="0"/>
              <a:t>High Yield Management</a:t>
            </a:r>
          </a:p>
          <a:p>
            <a:pPr>
              <a:buFontTx/>
              <a:buChar char="-"/>
            </a:pPr>
            <a:r>
              <a:rPr lang="en-GB" dirty="0" smtClean="0"/>
              <a:t>Pre Harvest &amp; Post Harvest Techniques </a:t>
            </a:r>
          </a:p>
          <a:p>
            <a:pPr>
              <a:buFontTx/>
              <a:buChar char="-"/>
            </a:pPr>
            <a:r>
              <a:rPr lang="en-GB" dirty="0" smtClean="0"/>
              <a:t>Marketing </a:t>
            </a:r>
            <a:r>
              <a:rPr lang="en-GB" dirty="0"/>
              <a:t>(Buy </a:t>
            </a:r>
            <a:r>
              <a:rPr lang="en-GB" dirty="0" smtClean="0"/>
              <a:t>Back) arrangements</a:t>
            </a:r>
          </a:p>
          <a:p>
            <a:pPr marL="0" indent="0">
              <a:buNone/>
            </a:pPr>
            <a:endParaRPr lang="en-GB" dirty="0"/>
          </a:p>
        </p:txBody>
      </p:sp>
      <p:pic>
        <p:nvPicPr>
          <p:cNvPr id="9218" name="Picture 2" descr="Consultancy Download Icon PNG Transparent Background, Free Download #15647  - FreeIco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2263" y="68263"/>
            <a:ext cx="1622425" cy="16224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oil Testing Labs, Soil Testing Laboratory in Delhi, Spectro Lab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90000" y="5330823"/>
            <a:ext cx="3089276" cy="1323976"/>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Test what when to help crop nutrition decisions? - Crop Nutrition | Crop  Nutri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64688" y="3544291"/>
            <a:ext cx="1992312" cy="147555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Pictures Of Vegetables And Fruits Free Downloa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17100" y="108924"/>
            <a:ext cx="1892300" cy="1393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3464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                </a:t>
            </a:r>
            <a:r>
              <a:rPr lang="en-GB" sz="4800" b="1" dirty="0" smtClean="0">
                <a:solidFill>
                  <a:srgbClr val="92D050"/>
                </a:solidFill>
              </a:rPr>
              <a:t>Thanks with Valuable Dates</a:t>
            </a:r>
            <a:endParaRPr lang="en-GB" b="1" dirty="0">
              <a:solidFill>
                <a:srgbClr val="92D05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2643188"/>
            <a:ext cx="6358330" cy="424021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52425"/>
            <a:ext cx="2876550" cy="15906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2617788"/>
            <a:ext cx="4762500" cy="4240212"/>
          </a:xfrm>
          <a:prstGeom prst="rect">
            <a:avLst/>
          </a:prstGeom>
        </p:spPr>
      </p:pic>
    </p:spTree>
    <p:extLst>
      <p:ext uri="{BB962C8B-B14F-4D97-AF65-F5344CB8AC3E}">
        <p14:creationId xmlns:p14="http://schemas.microsoft.com/office/powerpoint/2010/main" val="1424936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2274</TotalTime>
  <Words>546</Words>
  <Application>Microsoft Office PowerPoint</Application>
  <PresentationFormat>Widescreen</PresentationFormat>
  <Paragraphs>72</Paragraphs>
  <Slides>13</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8" baseType="lpstr">
      <vt:lpstr>Arial</vt:lpstr>
      <vt:lpstr>Calibri</vt:lpstr>
      <vt:lpstr>Calibri Light</vt:lpstr>
      <vt:lpstr>Office Theme</vt:lpstr>
      <vt:lpstr>Worksheet</vt:lpstr>
      <vt:lpstr>Yearly 20 Lakhs Income from 1Ac by Date Palm Cultivation </vt:lpstr>
      <vt:lpstr>Introduction</vt:lpstr>
      <vt:lpstr>Income from 1 Acre:</vt:lpstr>
      <vt:lpstr>Why to do Dates Cultivation?</vt:lpstr>
      <vt:lpstr>Why to do Dates Cultivation?</vt:lpstr>
      <vt:lpstr>7Years Trees (above to start flowering)as on Feb 2021</vt:lpstr>
      <vt:lpstr>Dates Plantation </vt:lpstr>
      <vt:lpstr>Our Plantation (at the age of 2 Years July2020) </vt:lpstr>
      <vt:lpstr>No of Plants Per 1 Acre</vt:lpstr>
      <vt:lpstr>Varieties: </vt:lpstr>
      <vt:lpstr>Tissue Culture Plants.  Both Female &amp; Male Plant Price: Rs4,500/- X80=3,60,000 per 1Acre. </vt:lpstr>
      <vt:lpstr>Agri Consultancy Services</vt:lpstr>
      <vt:lpstr>                Thanks with Valuable 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Dates Cultivation</dc:title>
  <dc:creator>Manoj Kumar's</dc:creator>
  <cp:lastModifiedBy>Manoj Kumar's</cp:lastModifiedBy>
  <cp:revision>71</cp:revision>
  <dcterms:created xsi:type="dcterms:W3CDTF">2021-03-03T14:38:41Z</dcterms:created>
  <dcterms:modified xsi:type="dcterms:W3CDTF">2021-03-13T09:07:25Z</dcterms:modified>
</cp:coreProperties>
</file>